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notesMasterIdLst>
    <p:notesMasterId r:id="rId23"/>
  </p:notesMasterIdLst>
  <p:sldIdLst>
    <p:sldId id="269" r:id="rId2"/>
    <p:sldId id="256" r:id="rId3"/>
    <p:sldId id="257" r:id="rId4"/>
    <p:sldId id="258" r:id="rId5"/>
    <p:sldId id="259" r:id="rId6"/>
    <p:sldId id="274" r:id="rId7"/>
    <p:sldId id="277" r:id="rId8"/>
    <p:sldId id="273" r:id="rId9"/>
    <p:sldId id="276" r:id="rId10"/>
    <p:sldId id="260" r:id="rId11"/>
    <p:sldId id="261" r:id="rId12"/>
    <p:sldId id="262" r:id="rId13"/>
    <p:sldId id="263" r:id="rId14"/>
    <p:sldId id="265" r:id="rId15"/>
    <p:sldId id="266" r:id="rId16"/>
    <p:sldId id="267" r:id="rId17"/>
    <p:sldId id="268" r:id="rId18"/>
    <p:sldId id="270" r:id="rId19"/>
    <p:sldId id="271" r:id="rId20"/>
    <p:sldId id="272"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74" d="100"/>
          <a:sy n="74" d="100"/>
        </p:scale>
        <p:origin x="45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82140-2204-47FC-AFC6-E101A6FC0F80}" type="datetimeFigureOut">
              <a:rPr lang="en-US"/>
              <a:t>5/11/2015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3A0A7-4E59-41B7-9931-BFE73996B10F}" type="slidenum">
              <a:rPr lang="en-US"/>
              <a:t>‹#›</a:t>
            </a:fld>
            <a:endParaRPr lang="en-US"/>
          </a:p>
        </p:txBody>
      </p:sp>
    </p:spTree>
    <p:extLst>
      <p:ext uri="{BB962C8B-B14F-4D97-AF65-F5344CB8AC3E}">
        <p14:creationId xmlns:p14="http://schemas.microsoft.com/office/powerpoint/2010/main" val="2237569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1</a:t>
            </a:fld>
            <a:endParaRPr lang="en-US"/>
          </a:p>
        </p:txBody>
      </p:sp>
    </p:spTree>
    <p:extLst>
      <p:ext uri="{BB962C8B-B14F-4D97-AF65-F5344CB8AC3E}">
        <p14:creationId xmlns:p14="http://schemas.microsoft.com/office/powerpoint/2010/main" val="631106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9</a:t>
            </a:fld>
            <a:endParaRPr lang="en-US"/>
          </a:p>
        </p:txBody>
      </p:sp>
    </p:spTree>
    <p:extLst>
      <p:ext uri="{BB962C8B-B14F-4D97-AF65-F5344CB8AC3E}">
        <p14:creationId xmlns:p14="http://schemas.microsoft.com/office/powerpoint/2010/main" val="2283132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10</a:t>
            </a:fld>
            <a:endParaRPr lang="en-US"/>
          </a:p>
        </p:txBody>
      </p:sp>
    </p:spTree>
    <p:extLst>
      <p:ext uri="{BB962C8B-B14F-4D97-AF65-F5344CB8AC3E}">
        <p14:creationId xmlns:p14="http://schemas.microsoft.com/office/powerpoint/2010/main" val="3426402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11</a:t>
            </a:fld>
            <a:endParaRPr lang="en-US"/>
          </a:p>
        </p:txBody>
      </p:sp>
    </p:spTree>
    <p:extLst>
      <p:ext uri="{BB962C8B-B14F-4D97-AF65-F5344CB8AC3E}">
        <p14:creationId xmlns:p14="http://schemas.microsoft.com/office/powerpoint/2010/main" val="25521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12</a:t>
            </a:fld>
            <a:endParaRPr lang="en-US"/>
          </a:p>
        </p:txBody>
      </p:sp>
    </p:spTree>
    <p:extLst>
      <p:ext uri="{BB962C8B-B14F-4D97-AF65-F5344CB8AC3E}">
        <p14:creationId xmlns:p14="http://schemas.microsoft.com/office/powerpoint/2010/main" val="2086280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13</a:t>
            </a:fld>
            <a:endParaRPr lang="en-US"/>
          </a:p>
        </p:txBody>
      </p:sp>
    </p:spTree>
    <p:extLst>
      <p:ext uri="{BB962C8B-B14F-4D97-AF65-F5344CB8AC3E}">
        <p14:creationId xmlns:p14="http://schemas.microsoft.com/office/powerpoint/2010/main" val="40787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14</a:t>
            </a:fld>
            <a:endParaRPr lang="en-US"/>
          </a:p>
        </p:txBody>
      </p:sp>
    </p:spTree>
    <p:extLst>
      <p:ext uri="{BB962C8B-B14F-4D97-AF65-F5344CB8AC3E}">
        <p14:creationId xmlns:p14="http://schemas.microsoft.com/office/powerpoint/2010/main" val="4046986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a:t>
            </a:fld>
            <a:endParaRPr lang="en-US"/>
          </a:p>
        </p:txBody>
      </p:sp>
    </p:spTree>
    <p:extLst>
      <p:ext uri="{BB962C8B-B14F-4D97-AF65-F5344CB8AC3E}">
        <p14:creationId xmlns:p14="http://schemas.microsoft.com/office/powerpoint/2010/main" val="20022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a:t>
            </a:fld>
            <a:endParaRPr lang="en-US"/>
          </a:p>
        </p:txBody>
      </p:sp>
    </p:spTree>
    <p:extLst>
      <p:ext uri="{BB962C8B-B14F-4D97-AF65-F5344CB8AC3E}">
        <p14:creationId xmlns:p14="http://schemas.microsoft.com/office/powerpoint/2010/main" val="2350309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a:t>
            </a:fld>
            <a:endParaRPr lang="en-US"/>
          </a:p>
        </p:txBody>
      </p:sp>
    </p:spTree>
    <p:extLst>
      <p:ext uri="{BB962C8B-B14F-4D97-AF65-F5344CB8AC3E}">
        <p14:creationId xmlns:p14="http://schemas.microsoft.com/office/powerpoint/2010/main" val="771576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2</a:t>
            </a:fld>
            <a:endParaRPr lang="en-US"/>
          </a:p>
        </p:txBody>
      </p:sp>
    </p:spTree>
    <p:extLst>
      <p:ext uri="{BB962C8B-B14F-4D97-AF65-F5344CB8AC3E}">
        <p14:creationId xmlns:p14="http://schemas.microsoft.com/office/powerpoint/2010/main" val="345418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3</a:t>
            </a:fld>
            <a:endParaRPr lang="en-US"/>
          </a:p>
        </p:txBody>
      </p:sp>
    </p:spTree>
    <p:extLst>
      <p:ext uri="{BB962C8B-B14F-4D97-AF65-F5344CB8AC3E}">
        <p14:creationId xmlns:p14="http://schemas.microsoft.com/office/powerpoint/2010/main" val="268641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a:t>
            </a:fld>
            <a:endParaRPr lang="en-US"/>
          </a:p>
        </p:txBody>
      </p:sp>
    </p:spTree>
    <p:extLst>
      <p:ext uri="{BB962C8B-B14F-4D97-AF65-F5344CB8AC3E}">
        <p14:creationId xmlns:p14="http://schemas.microsoft.com/office/powerpoint/2010/main" val="2223517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a:t>
            </a:fld>
            <a:endParaRPr lang="en-US"/>
          </a:p>
        </p:txBody>
      </p:sp>
    </p:spTree>
    <p:extLst>
      <p:ext uri="{BB962C8B-B14F-4D97-AF65-F5344CB8AC3E}">
        <p14:creationId xmlns:p14="http://schemas.microsoft.com/office/powerpoint/2010/main" val="2195417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a:t>
            </a:fld>
            <a:endParaRPr lang="en-US"/>
          </a:p>
        </p:txBody>
      </p:sp>
    </p:spTree>
    <p:extLst>
      <p:ext uri="{BB962C8B-B14F-4D97-AF65-F5344CB8AC3E}">
        <p14:creationId xmlns:p14="http://schemas.microsoft.com/office/powerpoint/2010/main" val="67433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a:t>
            </a:fld>
            <a:endParaRPr lang="en-US"/>
          </a:p>
        </p:txBody>
      </p:sp>
    </p:spTree>
    <p:extLst>
      <p:ext uri="{BB962C8B-B14F-4D97-AF65-F5344CB8AC3E}">
        <p14:creationId xmlns:p14="http://schemas.microsoft.com/office/powerpoint/2010/main" val="1710622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a:t>
            </a:fld>
            <a:endParaRPr lang="en-US"/>
          </a:p>
        </p:txBody>
      </p:sp>
    </p:spTree>
    <p:extLst>
      <p:ext uri="{BB962C8B-B14F-4D97-AF65-F5344CB8AC3E}">
        <p14:creationId xmlns:p14="http://schemas.microsoft.com/office/powerpoint/2010/main" val="3326969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B3A0A7-4E59-41B7-9931-BFE73996B10F}" type="slidenum">
              <a:rPr lang="en-US"/>
              <a:t>8</a:t>
            </a:fld>
            <a:endParaRPr lang="en-US"/>
          </a:p>
        </p:txBody>
      </p:sp>
    </p:spTree>
    <p:extLst>
      <p:ext uri="{BB962C8B-B14F-4D97-AF65-F5344CB8AC3E}">
        <p14:creationId xmlns:p14="http://schemas.microsoft.com/office/powerpoint/2010/main" val="911841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923F103-BC34-4FE4-A40E-EDDEECFDA5D0}" type="datetimeFigureOut">
              <a:rPr lang="en-US" smtClean="0"/>
              <a:pPr/>
              <a:t>5/11/2015</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smtClean="0"/>
              <a:t>
              </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9214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5/11/2015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1857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5/11/2015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6230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5/11/2015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1700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5/11/2015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823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5/11/2015</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270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5/11/2015</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754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5/11/2015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6467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5/11/2015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249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5/11/2015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1515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5/11/2015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0053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5/11/2015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731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5/11/2015</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8344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5/11/2015</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6178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5/11/2015</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137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5/11/2015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4384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5/11/2015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7397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BE451C3-0FF4-47C4-B829-773ADF60F88C}" type="datetimeFigureOut">
              <a:rPr lang="en-US" smtClean="0"/>
              <a:t>5/11/2015</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smtClean="0"/>
              <a:t>
              </a:t>
            </a:r>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40795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aggle.com/c/otto-group-product-classification-challeng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ikit-learn.org/stable/modules/tree.html#tree-classifica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ikit-learn.org/stable/modules/tree.html#tree-regress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1800" b="1" dirty="0" smtClean="0">
                <a:solidFill>
                  <a:schemeClr val="tx1"/>
                </a:solidFill>
                <a:latin typeface="Calibri" panose="020F0502020204030204" pitchFamily="34" charset="0"/>
                <a:hlinkClick r:id="rId3"/>
              </a:rPr>
              <a:t>Otto </a:t>
            </a:r>
            <a:r>
              <a:rPr lang="en-US" sz="1800" b="1" dirty="0">
                <a:solidFill>
                  <a:schemeClr val="tx1"/>
                </a:solidFill>
                <a:latin typeface="Calibri" panose="020F0502020204030204" pitchFamily="34" charset="0"/>
                <a:hlinkClick r:id="rId3"/>
              </a:rPr>
              <a:t>Group Product Classification Challenge</a:t>
            </a:r>
            <a:r>
              <a:rPr lang="en-US" b="1" dirty="0"/>
              <a:t/>
            </a:r>
            <a:br>
              <a:rPr lang="en-US" b="1" dirty="0"/>
            </a:br>
            <a:r>
              <a:rPr lang="en-US" sz="1600" b="1" dirty="0" smtClean="0">
                <a:latin typeface="Calibri" panose="020F0502020204030204" pitchFamily="34" charset="0"/>
              </a:rPr>
              <a:t>CS 6350- Big data Management and Analytics</a:t>
            </a:r>
            <a:br>
              <a:rPr lang="en-US" sz="1600" b="1" dirty="0" smtClean="0">
                <a:latin typeface="Calibri" panose="020F0502020204030204" pitchFamily="34" charset="0"/>
              </a:rPr>
            </a:br>
            <a:r>
              <a:rPr lang="en-US" sz="1600" b="1" dirty="0">
                <a:latin typeface="Calibri" panose="020F0502020204030204" pitchFamily="34" charset="0"/>
              </a:rPr>
              <a:t/>
            </a:r>
            <a:br>
              <a:rPr lang="en-US" sz="1600" b="1" dirty="0">
                <a:latin typeface="Calibri" panose="020F0502020204030204" pitchFamily="34" charset="0"/>
              </a:rPr>
            </a:br>
            <a:r>
              <a:rPr lang="en-US" sz="1600" b="1" dirty="0" smtClean="0">
                <a:latin typeface="Calibri" panose="020F0502020204030204" pitchFamily="34" charset="0"/>
              </a:rPr>
              <a:t/>
            </a:r>
            <a:br>
              <a:rPr lang="en-US" sz="1600" b="1" dirty="0" smtClean="0">
                <a:latin typeface="Calibri" panose="020F0502020204030204" pitchFamily="34" charset="0"/>
              </a:rPr>
            </a:br>
            <a:r>
              <a:rPr lang="en-US" sz="1600" b="1" dirty="0">
                <a:latin typeface="Calibri" panose="020F0502020204030204" pitchFamily="34" charset="0"/>
              </a:rPr>
              <a:t/>
            </a:r>
            <a:br>
              <a:rPr lang="en-US" sz="1600" b="1" dirty="0">
                <a:latin typeface="Calibri" panose="020F0502020204030204" pitchFamily="34" charset="0"/>
              </a:rPr>
            </a:br>
            <a:r>
              <a:rPr lang="en-US" sz="1600" b="1" dirty="0" smtClean="0">
                <a:latin typeface="Calibri" panose="020F0502020204030204" pitchFamily="34" charset="0"/>
              </a:rPr>
              <a:t/>
            </a:r>
            <a:br>
              <a:rPr lang="en-US" sz="1600" b="1" dirty="0" smtClean="0">
                <a:latin typeface="Calibri" panose="020F0502020204030204" pitchFamily="34" charset="0"/>
              </a:rPr>
            </a:br>
            <a:r>
              <a:rPr lang="en-US" sz="1600" b="1" dirty="0">
                <a:latin typeface="Calibri" panose="020F0502020204030204" pitchFamily="34" charset="0"/>
              </a:rPr>
              <a:t/>
            </a:r>
            <a:br>
              <a:rPr lang="en-US" sz="1600" b="1" dirty="0">
                <a:latin typeface="Calibri" panose="020F0502020204030204" pitchFamily="34" charset="0"/>
              </a:rPr>
            </a:br>
            <a:r>
              <a:rPr lang="en-US" sz="1600" b="1" dirty="0" smtClean="0">
                <a:latin typeface="Calibri" panose="020F0502020204030204" pitchFamily="34" charset="0"/>
              </a:rPr>
              <a:t/>
            </a:r>
            <a:br>
              <a:rPr lang="en-US" sz="1600" b="1" dirty="0" smtClean="0">
                <a:latin typeface="Calibri" panose="020F0502020204030204" pitchFamily="34" charset="0"/>
              </a:rPr>
            </a:br>
            <a:endParaRPr lang="en-US" sz="1600" dirty="0">
              <a:latin typeface="Calibri" panose="020F0502020204030204" pitchFamily="34" charset="0"/>
            </a:endParaRPr>
          </a:p>
        </p:txBody>
      </p:sp>
      <p:sp>
        <p:nvSpPr>
          <p:cNvPr id="3" name="Subtitle 2"/>
          <p:cNvSpPr>
            <a:spLocks noGrp="1"/>
          </p:cNvSpPr>
          <p:nvPr>
            <p:ph type="subTitle" idx="1"/>
          </p:nvPr>
        </p:nvSpPr>
        <p:spPr>
          <a:xfrm>
            <a:off x="1154955" y="3993502"/>
            <a:ext cx="8825658" cy="1645299"/>
          </a:xfrm>
        </p:spPr>
        <p:txBody>
          <a:bodyPr>
            <a:noAutofit/>
          </a:bodyPr>
          <a:lstStyle/>
          <a:p>
            <a:r>
              <a:rPr lang="en-US" sz="1400" dirty="0" smtClean="0">
                <a:latin typeface="Calibri" panose="020F0502020204030204" pitchFamily="34" charset="0"/>
              </a:rPr>
              <a:t>Benny Stephen-</a:t>
            </a:r>
            <a:r>
              <a:rPr lang="en-US" sz="1400" dirty="0"/>
              <a:t>bxm133230</a:t>
            </a:r>
            <a:endParaRPr lang="en-US" sz="1400" dirty="0" smtClean="0">
              <a:latin typeface="Calibri" panose="020F0502020204030204" pitchFamily="34" charset="0"/>
            </a:endParaRPr>
          </a:p>
          <a:p>
            <a:r>
              <a:rPr lang="en-US" sz="1400" dirty="0" err="1" smtClean="0">
                <a:latin typeface="Calibri" panose="020F0502020204030204" pitchFamily="34" charset="0"/>
              </a:rPr>
              <a:t>Kiran</a:t>
            </a:r>
            <a:r>
              <a:rPr lang="en-US" sz="1400" dirty="0" smtClean="0">
                <a:latin typeface="Calibri" panose="020F0502020204030204" pitchFamily="34" charset="0"/>
              </a:rPr>
              <a:t> kancheti-</a:t>
            </a:r>
            <a:r>
              <a:rPr lang="en-US" sz="1400" dirty="0"/>
              <a:t>Kxk143630</a:t>
            </a:r>
            <a:endParaRPr lang="en-US" sz="1400" dirty="0" smtClean="0">
              <a:latin typeface="Calibri" panose="020F0502020204030204" pitchFamily="34" charset="0"/>
            </a:endParaRPr>
          </a:p>
          <a:p>
            <a:r>
              <a:rPr lang="en-US" sz="1400" dirty="0" smtClean="0">
                <a:latin typeface="Calibri" panose="020F0502020204030204" pitchFamily="34" charset="0"/>
              </a:rPr>
              <a:t>Shashank adidamu-sxa145730</a:t>
            </a:r>
          </a:p>
          <a:p>
            <a:r>
              <a:rPr lang="en-US" sz="1400" dirty="0" err="1" smtClean="0">
                <a:latin typeface="Calibri" panose="020F0502020204030204" pitchFamily="34" charset="0"/>
              </a:rPr>
              <a:t>Nishanth</a:t>
            </a:r>
            <a:r>
              <a:rPr lang="en-US" sz="1400" dirty="0" smtClean="0">
                <a:latin typeface="Calibri" panose="020F0502020204030204" pitchFamily="34" charset="0"/>
              </a:rPr>
              <a:t> Pininti-</a:t>
            </a:r>
            <a:r>
              <a:rPr lang="en-US" sz="1400" dirty="0"/>
              <a:t>nxp141730</a:t>
            </a:r>
            <a:endParaRPr lang="en-US" sz="1400" dirty="0" smtClean="0">
              <a:latin typeface="Calibri" panose="020F0502020204030204" pitchFamily="34" charset="0"/>
            </a:endParaRPr>
          </a:p>
        </p:txBody>
      </p:sp>
    </p:spTree>
    <p:extLst>
      <p:ext uri="{BB962C8B-B14F-4D97-AF65-F5344CB8AC3E}">
        <p14:creationId xmlns:p14="http://schemas.microsoft.com/office/powerpoint/2010/main" val="11577236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Classifier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531" y="0"/>
            <a:ext cx="11243388" cy="6858000"/>
          </a:xfrm>
        </p:spPr>
      </p:pic>
    </p:spTree>
    <p:extLst>
      <p:ext uri="{BB962C8B-B14F-4D97-AF65-F5344CB8AC3E}">
        <p14:creationId xmlns:p14="http://schemas.microsoft.com/office/powerpoint/2010/main" val="4122448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Neighbor(K-NN)</a:t>
            </a:r>
            <a:endParaRPr lang="en-US" dirty="0"/>
          </a:p>
        </p:txBody>
      </p:sp>
      <p:sp>
        <p:nvSpPr>
          <p:cNvPr id="3" name="Content Placeholder 2"/>
          <p:cNvSpPr>
            <a:spLocks noGrp="1"/>
          </p:cNvSpPr>
          <p:nvPr>
            <p:ph idx="1"/>
          </p:nvPr>
        </p:nvSpPr>
        <p:spPr/>
        <p:txBody>
          <a:bodyPr>
            <a:normAutofit fontScale="92500" lnSpcReduction="10000"/>
          </a:bodyPr>
          <a:lstStyle/>
          <a:p>
            <a:r>
              <a:rPr lang="en-US" dirty="0"/>
              <a:t>Neighbors-based classification is a type of </a:t>
            </a:r>
            <a:r>
              <a:rPr lang="en-US" i="1" dirty="0"/>
              <a:t>instance-based learning</a:t>
            </a:r>
            <a:r>
              <a:rPr lang="en-US" dirty="0"/>
              <a:t> or </a:t>
            </a:r>
            <a:r>
              <a:rPr lang="en-US" i="1" dirty="0"/>
              <a:t>non-generalizing learning</a:t>
            </a:r>
            <a:r>
              <a:rPr lang="en-US" dirty="0"/>
              <a:t>: it does not attempt to construct a general internal model, but simply stores instances of the training data. Classification is computed from a simple majority vote of the nearest neighbors of each point: a query point is assigned the data class which has the most representatives within the nearest neighbors of the point.</a:t>
            </a:r>
            <a:endParaRPr lang="en-US" dirty="0" smtClean="0"/>
          </a:p>
          <a:p>
            <a:r>
              <a:rPr lang="en-US" dirty="0" smtClean="0"/>
              <a:t>The </a:t>
            </a:r>
            <a:r>
              <a:rPr lang="en-US" dirty="0"/>
              <a:t>k-neighbors classification in </a:t>
            </a:r>
            <a:r>
              <a:rPr lang="en-US" dirty="0" err="1"/>
              <a:t>KNeighborsClassifier</a:t>
            </a:r>
            <a:r>
              <a:rPr lang="en-US" dirty="0"/>
              <a:t> is the more commonly used of the two techniques. The optimal choice of the value k is highly data-dependent: in general a larger k suppresses the effects of noise, but makes the classification boundaries less </a:t>
            </a:r>
            <a:r>
              <a:rPr lang="en-US" dirty="0" smtClean="0"/>
              <a:t>distinct</a:t>
            </a:r>
          </a:p>
          <a:p>
            <a:r>
              <a:rPr lang="en-US" dirty="0"/>
              <a:t>class </a:t>
            </a:r>
            <a:r>
              <a:rPr lang="en-US" dirty="0" err="1"/>
              <a:t>sklearn.neighbors.KNeighborsClassifier</a:t>
            </a:r>
            <a:r>
              <a:rPr lang="en-US" dirty="0"/>
              <a:t>(</a:t>
            </a:r>
            <a:r>
              <a:rPr lang="en-US" dirty="0" err="1"/>
              <a:t>n_neighbors</a:t>
            </a:r>
            <a:r>
              <a:rPr lang="en-US" dirty="0"/>
              <a:t>=5, weights='uniform', algorithm='auto', </a:t>
            </a:r>
            <a:r>
              <a:rPr lang="en-US" dirty="0" err="1"/>
              <a:t>leaf_size</a:t>
            </a:r>
            <a:r>
              <a:rPr lang="en-US" dirty="0"/>
              <a:t>=30, p=2, metric='</a:t>
            </a:r>
            <a:r>
              <a:rPr lang="en-US" dirty="0" err="1"/>
              <a:t>minkowski</a:t>
            </a:r>
            <a:r>
              <a:rPr lang="en-US" dirty="0"/>
              <a:t>', </a:t>
            </a:r>
            <a:r>
              <a:rPr lang="en-US" dirty="0" err="1"/>
              <a:t>metric_params</a:t>
            </a:r>
            <a:r>
              <a:rPr lang="en-US" dirty="0"/>
              <a:t>=None, **</a:t>
            </a:r>
            <a:r>
              <a:rPr lang="en-US" dirty="0" err="1"/>
              <a:t>kwargs</a:t>
            </a:r>
            <a:r>
              <a:rPr lang="en-US" dirty="0"/>
              <a:t>)</a:t>
            </a:r>
          </a:p>
        </p:txBody>
      </p:sp>
    </p:spTree>
    <p:extLst>
      <p:ext uri="{BB962C8B-B14F-4D97-AF65-F5344CB8AC3E}">
        <p14:creationId xmlns:p14="http://schemas.microsoft.com/office/powerpoint/2010/main" val="12341758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Machines(SVM)</a:t>
            </a:r>
            <a:endParaRPr lang="en-US" dirty="0"/>
          </a:p>
        </p:txBody>
      </p:sp>
      <p:sp>
        <p:nvSpPr>
          <p:cNvPr id="3" name="Content Placeholder 2"/>
          <p:cNvSpPr>
            <a:spLocks noGrp="1"/>
          </p:cNvSpPr>
          <p:nvPr>
            <p:ph idx="1"/>
          </p:nvPr>
        </p:nvSpPr>
        <p:spPr/>
        <p:txBody>
          <a:bodyPr>
            <a:normAutofit/>
          </a:bodyPr>
          <a:lstStyle/>
          <a:p>
            <a:pPr marL="0" indent="0">
              <a:buNone/>
            </a:pPr>
            <a:r>
              <a:rPr lang="en-US" sz="1400" dirty="0" smtClean="0">
                <a:latin typeface="Calibri"/>
                <a:cs typeface="Calibri"/>
              </a:rPr>
              <a:t>Uses a subset of training points in the decision function(called </a:t>
            </a:r>
            <a:r>
              <a:rPr lang="en-US" sz="1400" dirty="0" err="1" smtClean="0">
                <a:latin typeface="Calibri"/>
                <a:cs typeface="Calibri"/>
              </a:rPr>
              <a:t>supprt</a:t>
            </a:r>
            <a:r>
              <a:rPr lang="en-US" sz="1400" dirty="0" smtClean="0">
                <a:latin typeface="Calibri"/>
                <a:cs typeface="Calibri"/>
              </a:rPr>
              <a:t> vectors), so it is also memory efficient.</a:t>
            </a:r>
          </a:p>
          <a:p>
            <a:pPr marL="0" indent="0">
              <a:lnSpc>
                <a:spcPct val="50000"/>
              </a:lnSpc>
              <a:buNone/>
            </a:pPr>
            <a:r>
              <a:rPr lang="en-US" sz="1400" dirty="0">
                <a:latin typeface="Calibri"/>
                <a:cs typeface="Calibri"/>
              </a:rPr>
              <a:t>(C=100, </a:t>
            </a:r>
            <a:r>
              <a:rPr lang="en-US" sz="1400" dirty="0" err="1">
                <a:latin typeface="Calibri"/>
                <a:cs typeface="Calibri"/>
              </a:rPr>
              <a:t>cache_size</a:t>
            </a:r>
            <a:r>
              <a:rPr lang="en-US" sz="1400" dirty="0">
                <a:latin typeface="Calibri"/>
                <a:cs typeface="Calibri"/>
              </a:rPr>
              <a:t>=200, </a:t>
            </a:r>
            <a:r>
              <a:rPr lang="en-US" sz="1400" dirty="0" err="1">
                <a:latin typeface="Calibri"/>
                <a:cs typeface="Calibri"/>
              </a:rPr>
              <a:t>class_weight</a:t>
            </a:r>
            <a:r>
              <a:rPr lang="en-US" sz="1400" dirty="0">
                <a:latin typeface="Calibri"/>
                <a:cs typeface="Calibri"/>
              </a:rPr>
              <a:t>=None, coef0=0.0, degree=3, gamma=0.0001</a:t>
            </a:r>
            <a:r>
              <a:rPr lang="en-US" sz="1400" dirty="0" smtClean="0">
                <a:latin typeface="Calibri"/>
                <a:cs typeface="Calibri"/>
              </a:rPr>
              <a:t>,</a:t>
            </a:r>
          </a:p>
          <a:p>
            <a:pPr marL="0" indent="0">
              <a:lnSpc>
                <a:spcPct val="50000"/>
              </a:lnSpc>
              <a:buNone/>
            </a:pPr>
            <a:r>
              <a:rPr lang="en-US" sz="1400" dirty="0" smtClean="0">
                <a:latin typeface="Calibri"/>
                <a:cs typeface="Calibri"/>
              </a:rPr>
              <a:t>  kernel='</a:t>
            </a:r>
            <a:r>
              <a:rPr lang="en-US" sz="1400" dirty="0" err="1" smtClean="0">
                <a:latin typeface="Calibri"/>
                <a:cs typeface="Calibri"/>
              </a:rPr>
              <a:t>rbf</a:t>
            </a:r>
            <a:r>
              <a:rPr lang="en-US" sz="1400" dirty="0" smtClean="0">
                <a:latin typeface="Calibri"/>
                <a:cs typeface="Calibri"/>
              </a:rPr>
              <a:t>', </a:t>
            </a:r>
            <a:r>
              <a:rPr lang="en-US" sz="1400" dirty="0" err="1" smtClean="0">
                <a:latin typeface="Calibri"/>
                <a:cs typeface="Calibri"/>
              </a:rPr>
              <a:t>max_iter</a:t>
            </a:r>
            <a:r>
              <a:rPr lang="en-US" sz="1400" dirty="0" smtClean="0">
                <a:latin typeface="Calibri"/>
                <a:cs typeface="Calibri"/>
              </a:rPr>
              <a:t>=-1, probability=True, </a:t>
            </a:r>
            <a:r>
              <a:rPr lang="en-US" sz="1400" dirty="0" err="1" smtClean="0">
                <a:latin typeface="Calibri"/>
                <a:cs typeface="Calibri"/>
              </a:rPr>
              <a:t>random_state</a:t>
            </a:r>
            <a:r>
              <a:rPr lang="en-US" sz="1400" dirty="0" smtClean="0">
                <a:latin typeface="Calibri"/>
                <a:cs typeface="Calibri"/>
              </a:rPr>
              <a:t>=None,</a:t>
            </a:r>
          </a:p>
          <a:p>
            <a:pPr marL="0" indent="0">
              <a:lnSpc>
                <a:spcPct val="50000"/>
              </a:lnSpc>
              <a:buNone/>
            </a:pPr>
            <a:r>
              <a:rPr lang="en-US" sz="1400" dirty="0" smtClean="0">
                <a:latin typeface="Calibri"/>
                <a:cs typeface="Calibri"/>
              </a:rPr>
              <a:t>  </a:t>
            </a:r>
            <a:r>
              <a:rPr lang="en-US" sz="1400" dirty="0">
                <a:latin typeface="Calibri"/>
                <a:cs typeface="Calibri"/>
              </a:rPr>
              <a:t>shrinking=True, </a:t>
            </a:r>
            <a:r>
              <a:rPr lang="en-US" sz="1400" dirty="0" err="1">
                <a:latin typeface="Calibri"/>
                <a:cs typeface="Calibri"/>
              </a:rPr>
              <a:t>tol</a:t>
            </a:r>
            <a:r>
              <a:rPr lang="en-US" sz="1400" dirty="0">
                <a:latin typeface="Calibri"/>
                <a:cs typeface="Calibri"/>
              </a:rPr>
              <a:t>=0.001, verbose=False</a:t>
            </a:r>
            <a:r>
              <a:rPr lang="en-US" sz="1400" dirty="0" smtClean="0">
                <a:latin typeface="Calibri"/>
                <a:cs typeface="Calibri"/>
              </a:rPr>
              <a:t>)</a:t>
            </a:r>
          </a:p>
          <a:p>
            <a:pPr marL="0" indent="0">
              <a:lnSpc>
                <a:spcPct val="50000"/>
              </a:lnSpc>
              <a:buNone/>
            </a:pPr>
            <a:r>
              <a:rPr lang="en-US" sz="1600" dirty="0">
                <a:latin typeface="Calibri" panose="020F0502020204030204" pitchFamily="34" charset="0"/>
                <a:cs typeface="Calibri"/>
              </a:rPr>
              <a:t>Versatile: different Kernel functions can be specified for the decision function. Common kernels are </a:t>
            </a:r>
            <a:endParaRPr lang="en-US" sz="1600" dirty="0" smtClean="0">
              <a:latin typeface="Calibri" panose="020F0502020204030204" pitchFamily="34" charset="0"/>
              <a:cs typeface="Calibri"/>
            </a:endParaRPr>
          </a:p>
          <a:p>
            <a:pPr marL="0" indent="0">
              <a:lnSpc>
                <a:spcPct val="50000"/>
              </a:lnSpc>
              <a:buNone/>
            </a:pPr>
            <a:r>
              <a:rPr lang="en-US" sz="1600" dirty="0" smtClean="0">
                <a:latin typeface="Calibri" panose="020F0502020204030204" pitchFamily="34" charset="0"/>
                <a:cs typeface="Calibri"/>
              </a:rPr>
              <a:t>provided</a:t>
            </a:r>
            <a:r>
              <a:rPr lang="en-US" sz="1600" dirty="0">
                <a:latin typeface="Calibri" panose="020F0502020204030204" pitchFamily="34" charset="0"/>
                <a:cs typeface="Calibri"/>
              </a:rPr>
              <a:t>, but it is also possible to specify custom kernels.</a:t>
            </a:r>
          </a:p>
          <a:p>
            <a:pPr marL="0" indent="0">
              <a:lnSpc>
                <a:spcPct val="50000"/>
              </a:lnSpc>
              <a:buNone/>
            </a:pPr>
            <a:endParaRPr lang="en-US" sz="1400" dirty="0" smtClean="0">
              <a:latin typeface="Calibri"/>
              <a:cs typeface="Calibri"/>
            </a:endParaRPr>
          </a:p>
          <a:p>
            <a:pPr marL="0" indent="0">
              <a:lnSpc>
                <a:spcPct val="50000"/>
              </a:lnSpc>
              <a:buNone/>
            </a:pPr>
            <a:r>
              <a:rPr lang="en-US" sz="1400" dirty="0"/>
              <a:t>SVMs decision function depends on some subset of the training data, called the support vectors</a:t>
            </a:r>
            <a:endParaRPr lang="en-US" sz="1400" dirty="0" smtClean="0">
              <a:latin typeface="Calibri"/>
              <a:cs typeface="Calibri"/>
            </a:endParaRPr>
          </a:p>
          <a:p>
            <a:pPr marL="0" indent="0">
              <a:lnSpc>
                <a:spcPct val="50000"/>
              </a:lnSpc>
              <a:buNone/>
            </a:pPr>
            <a:endParaRPr lang="en-US" sz="1400" dirty="0">
              <a:latin typeface="Calibri"/>
              <a:cs typeface="Calibri"/>
            </a:endParaRPr>
          </a:p>
        </p:txBody>
      </p:sp>
    </p:spTree>
    <p:extLst>
      <p:ext uri="{BB962C8B-B14F-4D97-AF65-F5344CB8AC3E}">
        <p14:creationId xmlns:p14="http://schemas.microsoft.com/office/powerpoint/2010/main" val="411389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Based</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latin typeface="Times New Roman"/>
                <a:cs typeface="Times New Roman"/>
              </a:rPr>
              <a:t>Naive Bayes methods are a set of supervised learning algorithms based on applying Baye's theorem with the naive assumption of independence between every pair of features.Given a class variable y and a independent feature vector x1 through xn, Baye's theorem states the following relationship:</a:t>
            </a:r>
          </a:p>
          <a:p>
            <a:pPr marL="0" indent="0">
              <a:buNone/>
            </a:pPr>
            <a:r>
              <a:rPr lang="en-US" dirty="0">
                <a:latin typeface="Times New Roman"/>
                <a:cs typeface="Times New Roman"/>
              </a:rPr>
              <a:t>       P(y|x1,..,xn)=P(y)P(x1,...,xn|y)/p(x1,...,xn).</a:t>
            </a:r>
          </a:p>
          <a:p>
            <a:pPr marL="0" indent="0">
              <a:buNone/>
            </a:pPr>
            <a:r>
              <a:rPr lang="en-US" dirty="0">
                <a:latin typeface="Times New Roman"/>
                <a:cs typeface="Times New Roman"/>
              </a:rPr>
              <a:t> </a:t>
            </a:r>
          </a:p>
          <a:p>
            <a:r>
              <a:rPr lang="en-US" dirty="0">
                <a:latin typeface="Times New Roman"/>
                <a:cs typeface="Times New Roman"/>
              </a:rPr>
              <a:t> GaussianNB implements Gaussian Naive Bayes algorithm for classification. The likelihood of the feature is assumed to be Gaussian.</a:t>
            </a:r>
          </a:p>
          <a:p>
            <a:endParaRPr lang="en-US" dirty="0"/>
          </a:p>
        </p:txBody>
      </p:sp>
    </p:spTree>
    <p:extLst>
      <p:ext uri="{BB962C8B-B14F-4D97-AF65-F5344CB8AC3E}">
        <p14:creationId xmlns:p14="http://schemas.microsoft.com/office/powerpoint/2010/main" val="2464883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3" name="Content Placeholder 2"/>
          <p:cNvSpPr>
            <a:spLocks noGrp="1"/>
          </p:cNvSpPr>
          <p:nvPr>
            <p:ph idx="1"/>
          </p:nvPr>
        </p:nvSpPr>
        <p:spPr/>
        <p:txBody>
          <a:bodyPr/>
          <a:lstStyle/>
          <a:p>
            <a:r>
              <a:rPr lang="en-US" dirty="0"/>
              <a:t>A random forest is a meta estimator that fits a number of decision tree classifiers on various sub-samples of the dataset and use averaging to improve the predictive accuracy and control over-fitting.</a:t>
            </a:r>
          </a:p>
          <a:p>
            <a:r>
              <a:rPr lang="en-US" dirty="0" smtClean="0"/>
              <a:t>class </a:t>
            </a:r>
            <a:r>
              <a:rPr lang="en-US" dirty="0" err="1"/>
              <a:t>sklearn.ensemble.RandomForestClassifier</a:t>
            </a:r>
            <a:r>
              <a:rPr lang="en-US" dirty="0"/>
              <a:t>(</a:t>
            </a:r>
            <a:r>
              <a:rPr lang="en-US" dirty="0" err="1"/>
              <a:t>n_estimators</a:t>
            </a:r>
            <a:r>
              <a:rPr lang="en-US" dirty="0"/>
              <a:t>=10, criterion='</a:t>
            </a:r>
            <a:r>
              <a:rPr lang="en-US" dirty="0" err="1"/>
              <a:t>gini</a:t>
            </a:r>
            <a:r>
              <a:rPr lang="en-US" dirty="0"/>
              <a:t>', </a:t>
            </a:r>
            <a:r>
              <a:rPr lang="en-US" dirty="0" err="1"/>
              <a:t>max_depth</a:t>
            </a:r>
            <a:r>
              <a:rPr lang="en-US" dirty="0"/>
              <a:t>=None, </a:t>
            </a:r>
            <a:r>
              <a:rPr lang="en-US" dirty="0" err="1"/>
              <a:t>min_samples_split</a:t>
            </a:r>
            <a:r>
              <a:rPr lang="en-US" dirty="0"/>
              <a:t>=2, </a:t>
            </a:r>
            <a:r>
              <a:rPr lang="en-US" dirty="0" err="1"/>
              <a:t>min_samples_leaf</a:t>
            </a:r>
            <a:r>
              <a:rPr lang="en-US" dirty="0"/>
              <a:t>=1, </a:t>
            </a:r>
            <a:r>
              <a:rPr lang="en-US" dirty="0" err="1"/>
              <a:t>min_weight_fraction_leaf</a:t>
            </a:r>
            <a:r>
              <a:rPr lang="en-US" dirty="0"/>
              <a:t>=0.0, </a:t>
            </a:r>
            <a:r>
              <a:rPr lang="en-US" dirty="0" err="1"/>
              <a:t>max_features</a:t>
            </a:r>
            <a:r>
              <a:rPr lang="en-US" dirty="0"/>
              <a:t>='auto', </a:t>
            </a:r>
            <a:r>
              <a:rPr lang="en-US" dirty="0" err="1"/>
              <a:t>max_leaf_nodes</a:t>
            </a:r>
            <a:r>
              <a:rPr lang="en-US" dirty="0"/>
              <a:t>=None, bootstrap=True, </a:t>
            </a:r>
            <a:r>
              <a:rPr lang="en-US" dirty="0" err="1"/>
              <a:t>oob_score</a:t>
            </a:r>
            <a:r>
              <a:rPr lang="en-US" dirty="0"/>
              <a:t>=False, </a:t>
            </a:r>
            <a:r>
              <a:rPr lang="en-US" dirty="0" err="1"/>
              <a:t>n_jobs</a:t>
            </a:r>
            <a:r>
              <a:rPr lang="en-US" dirty="0"/>
              <a:t>=1, </a:t>
            </a:r>
            <a:r>
              <a:rPr lang="en-US" dirty="0" err="1"/>
              <a:t>random_state</a:t>
            </a:r>
            <a:r>
              <a:rPr lang="en-US" dirty="0"/>
              <a:t>=None, verbose=0, </a:t>
            </a:r>
            <a:r>
              <a:rPr lang="en-US" dirty="0" err="1"/>
              <a:t>warm_start</a:t>
            </a:r>
            <a:r>
              <a:rPr lang="en-US" dirty="0"/>
              <a:t>=False, </a:t>
            </a:r>
            <a:r>
              <a:rPr lang="en-US" dirty="0" err="1"/>
              <a:t>class_weight</a:t>
            </a:r>
            <a:r>
              <a:rPr lang="en-US" dirty="0"/>
              <a:t>=None)</a:t>
            </a:r>
          </a:p>
        </p:txBody>
      </p:sp>
    </p:spTree>
    <p:extLst>
      <p:ext uri="{BB962C8B-B14F-4D97-AF65-F5344CB8AC3E}">
        <p14:creationId xmlns:p14="http://schemas.microsoft.com/office/powerpoint/2010/main" val="28800322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latin typeface="Calibri" panose="020F0502020204030204" pitchFamily="34" charset="0"/>
              </a:rPr>
              <a:t>Test.csv when run on the model built would generate a submission.csv file which would show the class to which the product belongs to.</a:t>
            </a:r>
          </a:p>
          <a:p>
            <a:pPr marL="0" indent="0">
              <a:buNone/>
            </a:pPr>
            <a:r>
              <a:rPr lang="en-US" sz="1100" dirty="0">
                <a:latin typeface="Calibri" panose="020F0502020204030204" pitchFamily="34" charset="0"/>
              </a:rPr>
              <a:t>submission.csv snippet</a:t>
            </a:r>
          </a:p>
          <a:p>
            <a:pPr marL="0" indent="0">
              <a:buNone/>
            </a:pPr>
            <a:endParaRPr lang="en-US" dirty="0">
              <a:latin typeface="Calibri" panose="020F0502020204030204" pitchFamily="34" charset="0"/>
            </a:endParaRPr>
          </a:p>
          <a:p>
            <a:pPr marL="0" indent="0">
              <a:buNone/>
            </a:pPr>
            <a:endParaRPr lang="en-US" dirty="0">
              <a:latin typeface="Calibri" panose="020F05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624" y="3533483"/>
            <a:ext cx="8126964" cy="2105025"/>
          </a:xfrm>
          <a:prstGeom prst="rect">
            <a:avLst/>
          </a:prstGeom>
        </p:spPr>
      </p:pic>
    </p:spTree>
    <p:extLst>
      <p:ext uri="{BB962C8B-B14F-4D97-AF65-F5344CB8AC3E}">
        <p14:creationId xmlns:p14="http://schemas.microsoft.com/office/powerpoint/2010/main" val="7652309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sp>
        <p:nvSpPr>
          <p:cNvPr id="3" name="Content Placeholder 2"/>
          <p:cNvSpPr>
            <a:spLocks noGrp="1"/>
          </p:cNvSpPr>
          <p:nvPr>
            <p:ph idx="1"/>
          </p:nvPr>
        </p:nvSpPr>
        <p:spPr/>
        <p:txBody>
          <a:bodyPr/>
          <a:lstStyle/>
          <a:p>
            <a:r>
              <a:rPr lang="en-US" dirty="0" smtClean="0"/>
              <a:t>Visualization was done using t-SNE visualization</a:t>
            </a:r>
            <a:r>
              <a:rPr lang="en-US" dirty="0"/>
              <a:t> </a:t>
            </a:r>
            <a:endParaRPr lang="en-US" dirty="0" smtClean="0"/>
          </a:p>
          <a:p>
            <a:pPr marL="0" indent="0">
              <a:buNone/>
            </a:pPr>
            <a:r>
              <a:rPr lang="en-US" sz="1400" u="sng" dirty="0" smtClean="0">
                <a:latin typeface="Calibri" panose="020F0502020204030204" pitchFamily="34" charset="0"/>
              </a:rPr>
              <a:t>SVM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256" y="3385269"/>
            <a:ext cx="5701005" cy="3166094"/>
          </a:xfrm>
          <a:prstGeom prst="rect">
            <a:avLst/>
          </a:prstGeom>
        </p:spPr>
      </p:pic>
    </p:spTree>
    <p:extLst>
      <p:ext uri="{BB962C8B-B14F-4D97-AF65-F5344CB8AC3E}">
        <p14:creationId xmlns:p14="http://schemas.microsoft.com/office/powerpoint/2010/main" val="1627399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naïve based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0002" y="2743459"/>
            <a:ext cx="6811314" cy="3416300"/>
          </a:xfrm>
        </p:spPr>
      </p:pic>
    </p:spTree>
    <p:extLst>
      <p:ext uri="{BB962C8B-B14F-4D97-AF65-F5344CB8AC3E}">
        <p14:creationId xmlns:p14="http://schemas.microsoft.com/office/powerpoint/2010/main" val="3392007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Visualization-K-</a:t>
            </a:r>
            <a:r>
              <a:rPr lang="en-US" dirty="0" err="1" smtClean="0"/>
              <a:t>nn</a:t>
            </a:r>
            <a:r>
              <a:rPr lang="en-US" dirty="0" smtClean="0"/>
              <a:t>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0749" y="2603500"/>
            <a:ext cx="6811314" cy="3416300"/>
          </a:xfrm>
        </p:spPr>
      </p:pic>
    </p:spTree>
    <p:extLst>
      <p:ext uri="{BB962C8B-B14F-4D97-AF65-F5344CB8AC3E}">
        <p14:creationId xmlns:p14="http://schemas.microsoft.com/office/powerpoint/2010/main" val="1318482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Random Forest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0638" y="2603500"/>
            <a:ext cx="6151536" cy="3416300"/>
          </a:xfrm>
        </p:spPr>
      </p:pic>
    </p:spTree>
    <p:extLst>
      <p:ext uri="{BB962C8B-B14F-4D97-AF65-F5344CB8AC3E}">
        <p14:creationId xmlns:p14="http://schemas.microsoft.com/office/powerpoint/2010/main" val="3123305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661195"/>
            <a:ext cx="8825658" cy="2677648"/>
          </a:xfrm>
        </p:spPr>
        <p:txBody>
          <a:bodyPr/>
          <a:lstStyle/>
          <a:p>
            <a:r>
              <a:rPr lang="en-US" sz="1600" dirty="0" smtClean="0">
                <a:latin typeface="Calibri" panose="020F0502020204030204" pitchFamily="34" charset="0"/>
              </a:rPr>
              <a:t>Problem Description:</a:t>
            </a:r>
            <a:br>
              <a:rPr lang="en-US" sz="1600" dirty="0" smtClean="0">
                <a:latin typeface="Calibri" panose="020F0502020204030204" pitchFamily="34" charset="0"/>
              </a:rPr>
            </a:br>
            <a:r>
              <a:rPr lang="en-US" sz="1600" dirty="0">
                <a:latin typeface="Calibri" panose="020F0502020204030204" pitchFamily="34" charset="0"/>
              </a:rPr>
              <a:t/>
            </a:r>
            <a:br>
              <a:rPr lang="en-US" sz="1600" dirty="0">
                <a:latin typeface="Calibri" panose="020F0502020204030204" pitchFamily="34" charset="0"/>
              </a:rPr>
            </a:br>
            <a:r>
              <a:rPr lang="en-US" sz="1600" dirty="0" smtClean="0">
                <a:latin typeface="Calibri" panose="020F0502020204030204" pitchFamily="34" charset="0"/>
              </a:rPr>
              <a:t>The Otto Group is one of the world’s biggest e-commerce companies, with subsidiaries in more than 20 countries. They are selling million of products world wide everyday, with thousand products being added to their product line.</a:t>
            </a:r>
            <a:br>
              <a:rPr lang="en-US" sz="1600" dirty="0" smtClean="0">
                <a:latin typeface="Calibri" panose="020F0502020204030204" pitchFamily="34" charset="0"/>
              </a:rPr>
            </a:br>
            <a:r>
              <a:rPr lang="en-US" sz="1600" dirty="0" smtClean="0">
                <a:latin typeface="Calibri" panose="020F0502020204030204" pitchFamily="34" charset="0"/>
              </a:rPr>
              <a:t>A consistent analysis of the performance of products is crucial. However, due to our diverse global infrastructure, many identical products classified differently. Therefore, the quality of product depends on the ability to cluster similar products accurately. The better the classification, the more insights we can generate about product range.</a:t>
            </a:r>
            <a:br>
              <a:rPr lang="en-US" sz="1600" dirty="0" smtClean="0">
                <a:latin typeface="Calibri" panose="020F0502020204030204" pitchFamily="34" charset="0"/>
              </a:rPr>
            </a:br>
            <a:r>
              <a:rPr lang="en-US" sz="1600" dirty="0">
                <a:latin typeface="Calibri" panose="020F0502020204030204" pitchFamily="34" charset="0"/>
              </a:rPr>
              <a:t/>
            </a:r>
            <a:br>
              <a:rPr lang="en-US" sz="1600" dirty="0">
                <a:latin typeface="Calibri" panose="020F0502020204030204" pitchFamily="34" charset="0"/>
              </a:rPr>
            </a:br>
            <a:endParaRPr lang="en-US" sz="1600" dirty="0">
              <a:latin typeface="Calibri" panose="020F0502020204030204" pitchFamily="34" charset="0"/>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542672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Decision Tree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12" y="2603500"/>
            <a:ext cx="6599188" cy="3416300"/>
          </a:xfrm>
        </p:spPr>
      </p:pic>
    </p:spTree>
    <p:extLst>
      <p:ext uri="{BB962C8B-B14F-4D97-AF65-F5344CB8AC3E}">
        <p14:creationId xmlns:p14="http://schemas.microsoft.com/office/powerpoint/2010/main" val="369441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err="1" smtClean="0"/>
                  <a:t>Logloss</a:t>
                </a:r>
                <a:r>
                  <a:rPr lang="en-US" dirty="0" smtClean="0"/>
                  <a:t> values:</a:t>
                </a:r>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𝑙𝑜𝑔𝑙𝑜𝑠𝑠</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𝑁</m:t>
                          </m:r>
                        </m:sup>
                        <m:e>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𝑗</m:t>
                              </m:r>
                              <m:r>
                                <a:rPr lang="en-US" i="1" dirty="0">
                                  <a:latin typeface="Cambria Math" panose="02040503050406030204" pitchFamily="18" charset="0"/>
                                </a:rPr>
                                <m:t>=1</m:t>
                              </m:r>
                            </m:sub>
                            <m:sup>
                              <m:r>
                                <a:rPr lang="en-US" i="1" dirty="0">
                                  <a:latin typeface="Cambria Math" panose="02040503050406030204" pitchFamily="18" charset="0"/>
                                </a:rPr>
                                <m:t>𝑀</m:t>
                              </m:r>
                            </m:sup>
                            <m:e>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𝑖𝑗</m:t>
                                  </m:r>
                                </m:sub>
                              </m:sSub>
                              <m:r>
                                <m:rPr>
                                  <m:sty m:val="p"/>
                                </m:rPr>
                                <a:rPr lang="en-US" dirty="0">
                                  <a:latin typeface="Cambria Math" panose="02040503050406030204" pitchFamily="18" charset="0"/>
                                </a:rPr>
                                <m:t>log</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𝑖𝑗</m:t>
                                  </m:r>
                                </m:sub>
                              </m:sSub>
                            </m:e>
                          </m:nary>
                          <m:r>
                            <a:rPr lang="en-US" i="1" dirty="0">
                              <a:latin typeface="Cambria Math" panose="02040503050406030204" pitchFamily="18" charset="0"/>
                            </a:rPr>
                            <m:t>)</m:t>
                          </m:r>
                        </m:e>
                      </m:nary>
                    </m:oMath>
                  </m:oMathPara>
                </a14:m>
                <a:endParaRPr lang="en-US" dirty="0"/>
              </a:p>
              <a:p>
                <a:r>
                  <a:rPr lang="en-US" dirty="0" err="1" smtClean="0"/>
                  <a:t>Naive_based</a:t>
                </a:r>
                <a:r>
                  <a:rPr lang="en-US" dirty="0" smtClean="0"/>
                  <a:t> </a:t>
                </a:r>
                <a:r>
                  <a:rPr lang="en-US" smtClean="0"/>
                  <a:t>: 4.30683</a:t>
                </a:r>
                <a:endParaRPr lang="en-US" dirty="0" smtClean="0"/>
              </a:p>
              <a:p>
                <a:r>
                  <a:rPr lang="en-US" dirty="0" smtClean="0"/>
                  <a:t>K-NN : 1.04564</a:t>
                </a:r>
              </a:p>
              <a:p>
                <a:r>
                  <a:rPr lang="en-US" dirty="0" smtClean="0"/>
                  <a:t>Decision-Tree : 1.03388</a:t>
                </a:r>
              </a:p>
              <a:p>
                <a:r>
                  <a:rPr lang="en-US" dirty="0" err="1" smtClean="0"/>
                  <a:t>Random_forest</a:t>
                </a:r>
                <a:r>
                  <a:rPr lang="en-US" dirty="0" smtClean="0"/>
                  <a:t> : 0.65512</a:t>
                </a:r>
              </a:p>
              <a:p>
                <a:r>
                  <a:rPr lang="en-US" dirty="0" smtClean="0"/>
                  <a:t>SVM : 0.62033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56" t="-891"/>
                </a:stretch>
              </a:blipFill>
            </p:spPr>
            <p:txBody>
              <a:bodyPr/>
              <a:lstStyle/>
              <a:p>
                <a:r>
                  <a:rPr lang="en-US">
                    <a:noFill/>
                  </a:rPr>
                  <a:t> </a:t>
                </a:r>
              </a:p>
            </p:txBody>
          </p:sp>
        </mc:Fallback>
      </mc:AlternateContent>
    </p:spTree>
    <p:extLst>
      <p:ext uri="{BB962C8B-B14F-4D97-AF65-F5344CB8AC3E}">
        <p14:creationId xmlns:p14="http://schemas.microsoft.com/office/powerpoint/2010/main" val="1827077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a:t>S</a:t>
            </a:r>
            <a:r>
              <a:rPr lang="en-US" dirty="0" smtClean="0"/>
              <a:t>et Description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latin typeface="Calibri" panose="020F0502020204030204" pitchFamily="34" charset="0"/>
              </a:rPr>
              <a:t>A dataset with 93 features for more than 200,000 products. The objective is to build a predictive model which is able to distinguish all product categories.</a:t>
            </a:r>
          </a:p>
          <a:p>
            <a:pPr marL="0" indent="0">
              <a:buNone/>
            </a:pPr>
            <a:r>
              <a:rPr lang="en-US" u="sng" dirty="0" smtClean="0">
                <a:latin typeface="Calibri" panose="020F0502020204030204" pitchFamily="34" charset="0"/>
              </a:rPr>
              <a:t>File Descriptions: </a:t>
            </a:r>
          </a:p>
          <a:p>
            <a:pPr>
              <a:buFont typeface="Wingdings" panose="05000000000000000000" pitchFamily="2" charset="2"/>
              <a:buChar char="Ø"/>
            </a:pPr>
            <a:r>
              <a:rPr lang="en-US" dirty="0" smtClean="0">
                <a:latin typeface="Calibri" panose="020F0502020204030204" pitchFamily="34" charset="0"/>
              </a:rPr>
              <a:t>train.csv - the training set</a:t>
            </a:r>
          </a:p>
          <a:p>
            <a:pPr>
              <a:buFont typeface="Wingdings" panose="05000000000000000000" pitchFamily="2" charset="2"/>
              <a:buChar char="Ø"/>
            </a:pPr>
            <a:r>
              <a:rPr lang="en-US" dirty="0">
                <a:latin typeface="Calibri" panose="020F0502020204030204" pitchFamily="34" charset="0"/>
              </a:rPr>
              <a:t>t</a:t>
            </a:r>
            <a:r>
              <a:rPr lang="en-US" dirty="0" smtClean="0">
                <a:latin typeface="Calibri" panose="020F0502020204030204" pitchFamily="34" charset="0"/>
              </a:rPr>
              <a:t>est.csv  - the test set</a:t>
            </a:r>
            <a:endParaRPr lang="en-US" dirty="0">
              <a:latin typeface="Calibri" panose="020F0502020204030204" pitchFamily="34" charset="0"/>
            </a:endParaRPr>
          </a:p>
          <a:p>
            <a:pPr marL="0" indent="0">
              <a:buNone/>
            </a:pPr>
            <a:r>
              <a:rPr lang="en-US" u="sng" dirty="0" smtClean="0">
                <a:latin typeface="Calibri" panose="020F0502020204030204" pitchFamily="34" charset="0"/>
              </a:rPr>
              <a:t>Data Fields:</a:t>
            </a:r>
          </a:p>
          <a:p>
            <a:pPr>
              <a:buFont typeface="Wingdings" panose="05000000000000000000" pitchFamily="2" charset="2"/>
              <a:buChar char="Ø"/>
            </a:pPr>
            <a:r>
              <a:rPr lang="en-US" dirty="0" smtClean="0">
                <a:latin typeface="Calibri" panose="020F0502020204030204" pitchFamily="34" charset="0"/>
              </a:rPr>
              <a:t>Id - an anonymous id unique to a product</a:t>
            </a:r>
          </a:p>
          <a:p>
            <a:pPr>
              <a:buFont typeface="Wingdings" panose="05000000000000000000" pitchFamily="2" charset="2"/>
              <a:buChar char="Ø"/>
            </a:pPr>
            <a:r>
              <a:rPr lang="en-US" dirty="0">
                <a:latin typeface="Calibri" panose="020F0502020204030204" pitchFamily="34" charset="0"/>
              </a:rPr>
              <a:t>f</a:t>
            </a:r>
            <a:r>
              <a:rPr lang="en-US" dirty="0" smtClean="0">
                <a:latin typeface="Calibri" panose="020F0502020204030204" pitchFamily="34" charset="0"/>
              </a:rPr>
              <a:t>eat_1,feat_2,feat_3……..feat_9 – the various features of a product.</a:t>
            </a:r>
          </a:p>
          <a:p>
            <a:pPr>
              <a:buFont typeface="Wingdings" panose="05000000000000000000" pitchFamily="2" charset="2"/>
              <a:buChar char="Ø"/>
            </a:pPr>
            <a:r>
              <a:rPr lang="en-US" dirty="0">
                <a:latin typeface="Calibri" panose="020F0502020204030204" pitchFamily="34" charset="0"/>
              </a:rPr>
              <a:t>t</a:t>
            </a:r>
            <a:r>
              <a:rPr lang="en-US" dirty="0" smtClean="0">
                <a:latin typeface="Calibri" panose="020F0502020204030204" pitchFamily="34" charset="0"/>
              </a:rPr>
              <a:t>arget – class of a product.</a:t>
            </a:r>
          </a:p>
        </p:txBody>
      </p:sp>
    </p:spTree>
    <p:extLst>
      <p:ext uri="{BB962C8B-B14F-4D97-AF65-F5344CB8AC3E}">
        <p14:creationId xmlns:p14="http://schemas.microsoft.com/office/powerpoint/2010/main" val="1593756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INDUCTION</a:t>
            </a:r>
            <a:endParaRPr lang="en-US" dirty="0"/>
          </a:p>
        </p:txBody>
      </p:sp>
      <p:sp>
        <p:nvSpPr>
          <p:cNvPr id="3" name="Content Placeholder 2"/>
          <p:cNvSpPr>
            <a:spLocks noGrp="1"/>
          </p:cNvSpPr>
          <p:nvPr>
            <p:ph idx="1"/>
          </p:nvPr>
        </p:nvSpPr>
        <p:spPr/>
        <p:txBody>
          <a:bodyPr/>
          <a:lstStyle/>
          <a:p>
            <a:pPr marL="0" indent="0">
              <a:buNone/>
            </a:pPr>
            <a:r>
              <a:rPr lang="en-US" dirty="0" smtClean="0">
                <a:latin typeface="Calibri" panose="020F0502020204030204" pitchFamily="34" charset="0"/>
              </a:rPr>
              <a:t>The main idea is to build a model using a training dataset, and then we will run our test data on the model generated from the training dataset, which would give us efficient classification of test data set.</a:t>
            </a:r>
          </a:p>
          <a:p>
            <a:pPr marL="0" indent="0">
              <a:buNone/>
            </a:pPr>
            <a:endParaRPr lang="en-US" dirty="0" smtClean="0"/>
          </a:p>
          <a:p>
            <a:pPr marL="0" indent="0">
              <a:buNone/>
            </a:pPr>
            <a:r>
              <a:rPr lang="en-US" dirty="0" smtClean="0">
                <a:solidFill>
                  <a:schemeClr val="tx1">
                    <a:lumMod val="50000"/>
                    <a:lumOff val="50000"/>
                  </a:schemeClr>
                </a:solidFill>
              </a:rPr>
              <a:t>                                                             </a:t>
            </a:r>
            <a:r>
              <a:rPr lang="en-US" dirty="0" smtClean="0">
                <a:solidFill>
                  <a:schemeClr val="tx1"/>
                </a:solidFill>
                <a:latin typeface="Calibri" panose="020F0502020204030204" pitchFamily="34" charset="0"/>
              </a:rPr>
              <a:t>test.csv</a:t>
            </a:r>
          </a:p>
          <a:p>
            <a:pPr marL="0" indent="0">
              <a:buNone/>
            </a:pPr>
            <a:endParaRPr lang="en-US" dirty="0" smtClean="0">
              <a:solidFill>
                <a:schemeClr val="tx1">
                  <a:lumMod val="50000"/>
                  <a:lumOff val="50000"/>
                </a:schemeClr>
              </a:solidFill>
            </a:endParaRPr>
          </a:p>
          <a:p>
            <a:pPr marL="0" indent="0">
              <a:buNone/>
            </a:pPr>
            <a:r>
              <a:rPr lang="en-US" dirty="0" smtClean="0"/>
              <a:t>    </a:t>
            </a:r>
            <a:r>
              <a:rPr lang="en-US" dirty="0" smtClean="0">
                <a:solidFill>
                  <a:schemeClr val="tx1"/>
                </a:solidFill>
                <a:latin typeface="Calibri" panose="020F0502020204030204" pitchFamily="34" charset="0"/>
              </a:rPr>
              <a:t>train.csv</a:t>
            </a:r>
          </a:p>
          <a:p>
            <a:pPr marL="0" indent="0">
              <a:buNone/>
            </a:pPr>
            <a:endParaRPr lang="en-US" dirty="0"/>
          </a:p>
          <a:p>
            <a:pPr marL="0" indent="0">
              <a:buNone/>
            </a:pPr>
            <a:r>
              <a:rPr lang="en-US" dirty="0" smtClean="0"/>
              <a:t>                                                             </a:t>
            </a:r>
            <a:r>
              <a:rPr lang="en-US" dirty="0" smtClean="0">
                <a:latin typeface="Calibri" panose="020F0502020204030204" pitchFamily="34" charset="0"/>
              </a:rPr>
              <a:t>result</a:t>
            </a:r>
            <a:endParaRPr lang="en-US" dirty="0">
              <a:latin typeface="Calibri" panose="020F0502020204030204" pitchFamily="34" charset="0"/>
            </a:endParaRPr>
          </a:p>
        </p:txBody>
      </p:sp>
      <p:cxnSp>
        <p:nvCxnSpPr>
          <p:cNvPr id="5" name="Straight Arrow Connector 4"/>
          <p:cNvCxnSpPr/>
          <p:nvPr/>
        </p:nvCxnSpPr>
        <p:spPr>
          <a:xfrm>
            <a:off x="2537926" y="4963885"/>
            <a:ext cx="1632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357396" y="4693298"/>
            <a:ext cx="1268963" cy="5971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000"/>
              </a:spcBef>
              <a:buClr>
                <a:srgbClr val="B31166"/>
              </a:buClr>
              <a:buSzPct val="80000"/>
            </a:pPr>
            <a:r>
              <a:rPr lang="en-US">
                <a:solidFill>
                  <a:prstClr val="black">
                    <a:lumMod val="75000"/>
                    <a:lumOff val="25000"/>
                  </a:prstClr>
                </a:solidFill>
              </a:rPr>
              <a:t>Model</a:t>
            </a:r>
            <a:endParaRPr lang="en-US" dirty="0">
              <a:solidFill>
                <a:prstClr val="black">
                  <a:lumMod val="75000"/>
                  <a:lumOff val="25000"/>
                </a:prstClr>
              </a:solidFill>
            </a:endParaRPr>
          </a:p>
        </p:txBody>
      </p:sp>
      <p:cxnSp>
        <p:nvCxnSpPr>
          <p:cNvPr id="12" name="Straight Arrow Connector 11"/>
          <p:cNvCxnSpPr/>
          <p:nvPr/>
        </p:nvCxnSpPr>
        <p:spPr>
          <a:xfrm flipH="1">
            <a:off x="5066522" y="4133461"/>
            <a:ext cx="9331" cy="55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p:cNvCxnSpPr>
          <p:nvPr/>
        </p:nvCxnSpPr>
        <p:spPr>
          <a:xfrm>
            <a:off x="4991878" y="5290457"/>
            <a:ext cx="0" cy="597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738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built</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smtClean="0">
                <a:latin typeface="Calibri" panose="020F0502020204030204" pitchFamily="34" charset="0"/>
              </a:rPr>
              <a:t>The model was build in Python using Machine Learning Libraries like </a:t>
            </a:r>
            <a:r>
              <a:rPr lang="en-US" dirty="0" err="1" smtClean="0">
                <a:latin typeface="Calibri" panose="020F0502020204030204" pitchFamily="34" charset="0"/>
              </a:rPr>
              <a:t>scikit</a:t>
            </a:r>
            <a:r>
              <a:rPr lang="en-US" dirty="0" smtClean="0">
                <a:latin typeface="Calibri" panose="020F0502020204030204" pitchFamily="34" charset="0"/>
              </a:rPr>
              <a:t>-learn. The different models build were:</a:t>
            </a:r>
          </a:p>
          <a:p>
            <a:r>
              <a:rPr lang="en-US" dirty="0" smtClean="0">
                <a:latin typeface="Calibri" panose="020F0502020204030204" pitchFamily="34" charset="0"/>
              </a:rPr>
              <a:t>Decision Tree classifier</a:t>
            </a:r>
          </a:p>
          <a:p>
            <a:r>
              <a:rPr lang="en-US" dirty="0" smtClean="0">
                <a:latin typeface="Calibri" panose="020F0502020204030204" pitchFamily="34" charset="0"/>
              </a:rPr>
              <a:t>Nearest neighbor</a:t>
            </a:r>
          </a:p>
          <a:p>
            <a:r>
              <a:rPr lang="en-US" dirty="0" smtClean="0">
                <a:latin typeface="Calibri" panose="020F0502020204030204" pitchFamily="34" charset="0"/>
              </a:rPr>
              <a:t>Support vector Machines</a:t>
            </a:r>
          </a:p>
          <a:p>
            <a:r>
              <a:rPr lang="en-US" dirty="0" smtClean="0">
                <a:latin typeface="Calibri" panose="020F0502020204030204" pitchFamily="34" charset="0"/>
              </a:rPr>
              <a:t>Naïve Based</a:t>
            </a:r>
          </a:p>
          <a:p>
            <a:r>
              <a:rPr lang="en-US" dirty="0" smtClean="0">
                <a:latin typeface="Calibri" panose="020F0502020204030204" pitchFamily="34" charset="0"/>
              </a:rPr>
              <a:t>Random forest</a:t>
            </a:r>
          </a:p>
        </p:txBody>
      </p:sp>
    </p:spTree>
    <p:extLst>
      <p:ext uri="{BB962C8B-B14F-4D97-AF65-F5344CB8AC3E}">
        <p14:creationId xmlns:p14="http://schemas.microsoft.com/office/powerpoint/2010/main" val="3993703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Code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Load the train.csv dataset</a:t>
                </a:r>
              </a:p>
              <a:p>
                <a:r>
                  <a:rPr lang="en-US" dirty="0" smtClean="0"/>
                  <a:t>Load the test.csv dataset</a:t>
                </a:r>
              </a:p>
              <a:p>
                <a:r>
                  <a:rPr lang="en-US" dirty="0" smtClean="0"/>
                  <a:t>Use classifiers to build the model on train dataset.</a:t>
                </a:r>
              </a:p>
              <a:p>
                <a:r>
                  <a:rPr lang="en-US" dirty="0" smtClean="0"/>
                  <a:t>Predict the classes of test data using the model built.</a:t>
                </a:r>
              </a:p>
              <a:p>
                <a:r>
                  <a:rPr lang="en-US" dirty="0" smtClean="0"/>
                  <a:t>Evaluate the </a:t>
                </a:r>
                <a:r>
                  <a:rPr lang="en-US" dirty="0" err="1" smtClean="0"/>
                  <a:t>logloss</a:t>
                </a:r>
                <a:r>
                  <a:rPr lang="en-US" dirty="0" smtClean="0"/>
                  <a:t> using formula: </a:t>
                </a:r>
              </a:p>
              <a:p>
                <a14:m>
                  <m:oMath xmlns:m="http://schemas.openxmlformats.org/officeDocument/2006/math">
                    <m:r>
                      <a:rPr lang="en-US" b="0" i="1" dirty="0" smtClean="0">
                        <a:latin typeface="Cambria Math" panose="02040503050406030204" pitchFamily="18" charset="0"/>
                      </a:rPr>
                      <m:t>𝑙𝑜𝑔𝑙𝑜𝑠𝑠</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𝑛</m:t>
                        </m:r>
                      </m:den>
                    </m:f>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=1</m:t>
                        </m:r>
                      </m:sub>
                      <m:sup>
                        <m:r>
                          <a:rPr lang="en-US" b="0" i="1" dirty="0" smtClean="0">
                            <a:latin typeface="Cambria Math" panose="02040503050406030204" pitchFamily="18" charset="0"/>
                          </a:rPr>
                          <m:t>𝑁</m:t>
                        </m:r>
                      </m:sup>
                      <m:e>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𝑗</m:t>
                            </m:r>
                            <m:r>
                              <a:rPr lang="en-US" b="0" i="1" dirty="0" smtClean="0">
                                <a:latin typeface="Cambria Math" panose="02040503050406030204" pitchFamily="18" charset="0"/>
                              </a:rPr>
                              <m:t>=1</m:t>
                            </m:r>
                          </m:sub>
                          <m:sup>
                            <m:r>
                              <a:rPr lang="en-US" b="0" i="1" dirty="0" smtClean="0">
                                <a:latin typeface="Cambria Math" panose="02040503050406030204" pitchFamily="18" charset="0"/>
                              </a:rPr>
                              <m:t>𝑀</m:t>
                            </m:r>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𝑖𝑗</m:t>
                                </m:r>
                              </m:sub>
                            </m:sSub>
                            <m:r>
                              <m:rPr>
                                <m:sty m:val="p"/>
                              </m:rPr>
                              <a:rPr lang="en-US" b="0" i="0" dirty="0" smtClean="0">
                                <a:latin typeface="Cambria Math" panose="02040503050406030204" pitchFamily="18" charset="0"/>
                              </a:rPr>
                              <m:t>log</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𝑖𝑗</m:t>
                                </m:r>
                              </m:sub>
                            </m:sSub>
                          </m:e>
                        </m:nary>
                        <m:r>
                          <a:rPr lang="en-US" b="0" i="1" dirty="0" smtClean="0">
                            <a:latin typeface="Cambria Math" panose="02040503050406030204" pitchFamily="18" charset="0"/>
                          </a:rPr>
                          <m:t>)</m:t>
                        </m:r>
                      </m:e>
                    </m:nary>
                  </m:oMath>
                </a14:m>
                <a:r>
                  <a:rPr lang="en-US" dirty="0"/>
                  <a:t/>
                </a:r>
                <a:br>
                  <a:rPr lang="en-US" dirty="0"/>
                </a:br>
                <a:r>
                  <a:rPr lang="en-US" dirty="0" smtClean="0"/>
                  <a:t>use t-SNE Visualization to show the classification output.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 t="-891"/>
                </a:stretch>
              </a:blipFill>
            </p:spPr>
            <p:txBody>
              <a:bodyPr/>
              <a:lstStyle/>
              <a:p>
                <a:r>
                  <a:rPr lang="en-US">
                    <a:noFill/>
                  </a:rPr>
                  <a:t> </a:t>
                </a:r>
              </a:p>
            </p:txBody>
          </p:sp>
        </mc:Fallback>
      </mc:AlternateContent>
    </p:spTree>
    <p:extLst>
      <p:ext uri="{BB962C8B-B14F-4D97-AF65-F5344CB8AC3E}">
        <p14:creationId xmlns:p14="http://schemas.microsoft.com/office/powerpoint/2010/main" val="8045593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Technologies</a:t>
            </a:r>
          </a:p>
        </p:txBody>
      </p:sp>
      <p:sp>
        <p:nvSpPr>
          <p:cNvPr id="3" name="Content Placeholder 2"/>
          <p:cNvSpPr>
            <a:spLocks noGrp="1"/>
          </p:cNvSpPr>
          <p:nvPr>
            <p:ph idx="1"/>
          </p:nvPr>
        </p:nvSpPr>
        <p:spPr/>
        <p:txBody>
          <a:bodyPr vert="horz" lIns="91440" tIns="45720" rIns="91440" bIns="45720" rtlCol="0" anchor="t">
            <a:normAutofit/>
          </a:bodyPr>
          <a:lstStyle/>
          <a:p>
            <a:r>
              <a:rPr lang="en-US"/>
              <a:t>spark: Initially spark was used to run scala programs but implementing detailed features was difficult in spark due to lack of open source machine learning libraries.</a:t>
            </a:r>
          </a:p>
          <a:p>
            <a:r>
              <a:rPr lang="en-US"/>
              <a:t>python: Scikit learn an open-source machine learning library was used to implement implement the various models.</a:t>
            </a:r>
          </a:p>
          <a:p>
            <a:r>
              <a:rPr lang="en-US"/>
              <a:t>R : t-SNE was used in R to get the visualization of the classification.</a:t>
            </a:r>
          </a:p>
          <a:p>
            <a:pPr marL="0" indent="0">
              <a:buNone/>
            </a:pPr>
            <a:r>
              <a:rPr lang="en-US"/>
              <a:t>  </a:t>
            </a:r>
          </a:p>
        </p:txBody>
      </p:sp>
    </p:spTree>
    <p:extLst>
      <p:ext uri="{BB962C8B-B14F-4D97-AF65-F5344CB8AC3E}">
        <p14:creationId xmlns:p14="http://schemas.microsoft.com/office/powerpoint/2010/main" val="4122822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7299" y="2603500"/>
            <a:ext cx="8378215" cy="3416300"/>
          </a:xfrm>
        </p:spPr>
      </p:pic>
    </p:spTree>
    <p:extLst>
      <p:ext uri="{BB962C8B-B14F-4D97-AF65-F5344CB8AC3E}">
        <p14:creationId xmlns:p14="http://schemas.microsoft.com/office/powerpoint/2010/main" val="36494266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a:t>
            </a:r>
            <a:endParaRPr lang="en-US" dirty="0"/>
          </a:p>
        </p:txBody>
      </p:sp>
      <p:sp>
        <p:nvSpPr>
          <p:cNvPr id="3" name="Content Placeholder 2"/>
          <p:cNvSpPr>
            <a:spLocks noGrp="1"/>
          </p:cNvSpPr>
          <p:nvPr>
            <p:ph idx="1"/>
          </p:nvPr>
        </p:nvSpPr>
        <p:spPr/>
        <p:txBody>
          <a:bodyPr>
            <a:normAutofit fontScale="85000" lnSpcReduction="20000"/>
          </a:bodyPr>
          <a:lstStyle/>
          <a:p>
            <a:r>
              <a:rPr lang="en-US" sz="1400" dirty="0">
                <a:latin typeface="Calibri" panose="020F0502020204030204" pitchFamily="34" charset="0"/>
              </a:rPr>
              <a:t>Decision Trees (DTs) are a non-parametric supervised learning method used for </a:t>
            </a:r>
            <a:r>
              <a:rPr lang="en-US" sz="1400" dirty="0">
                <a:latin typeface="Calibri" panose="020F0502020204030204" pitchFamily="34" charset="0"/>
                <a:hlinkClick r:id="rId3"/>
              </a:rPr>
              <a:t>classification</a:t>
            </a:r>
            <a:r>
              <a:rPr lang="en-US" sz="1400" dirty="0">
                <a:latin typeface="Calibri" panose="020F0502020204030204" pitchFamily="34" charset="0"/>
              </a:rPr>
              <a:t> and </a:t>
            </a:r>
            <a:r>
              <a:rPr lang="en-US" sz="1400" dirty="0">
                <a:latin typeface="Calibri" panose="020F0502020204030204" pitchFamily="34" charset="0"/>
                <a:hlinkClick r:id="rId4"/>
              </a:rPr>
              <a:t>regression</a:t>
            </a:r>
            <a:r>
              <a:rPr lang="en-US" sz="1400" dirty="0">
                <a:latin typeface="Calibri" panose="020F0502020204030204" pitchFamily="34" charset="0"/>
              </a:rPr>
              <a:t>. The goal is to create a model that predicts the value of a target variable by learning simple decision rules inferred from the data features</a:t>
            </a:r>
            <a:r>
              <a:rPr lang="en-US" sz="1400" dirty="0" smtClean="0">
                <a:latin typeface="Calibri" panose="020F0502020204030204" pitchFamily="34" charset="0"/>
              </a:rPr>
              <a:t>.</a:t>
            </a:r>
          </a:p>
          <a:p>
            <a:r>
              <a:rPr lang="en-US" sz="1400" dirty="0">
                <a:latin typeface="Calibri" panose="020F0502020204030204" pitchFamily="34" charset="0"/>
              </a:rPr>
              <a:t>As other classifiers, </a:t>
            </a:r>
            <a:r>
              <a:rPr lang="en-US" sz="1400" dirty="0" err="1">
                <a:latin typeface="Calibri" panose="020F0502020204030204" pitchFamily="34" charset="0"/>
              </a:rPr>
              <a:t>DecisionTreeClassifier</a:t>
            </a:r>
            <a:r>
              <a:rPr lang="en-US" sz="1400" dirty="0">
                <a:latin typeface="Calibri" panose="020F0502020204030204" pitchFamily="34" charset="0"/>
              </a:rPr>
              <a:t> take as input two arrays: an array X, sparse or dense, of size </a:t>
            </a:r>
            <a:r>
              <a:rPr lang="en-US" sz="1400" dirty="0" smtClean="0">
                <a:latin typeface="Calibri" panose="020F0502020204030204" pitchFamily="34" charset="0"/>
              </a:rPr>
              <a:t>[</a:t>
            </a:r>
            <a:r>
              <a:rPr lang="en-US" sz="1400" dirty="0" err="1" smtClean="0">
                <a:latin typeface="Calibri" panose="020F0502020204030204" pitchFamily="34" charset="0"/>
              </a:rPr>
              <a:t>n_samples</a:t>
            </a:r>
            <a:r>
              <a:rPr lang="en-US" sz="1400" dirty="0" smtClean="0">
                <a:latin typeface="Calibri" panose="020F0502020204030204" pitchFamily="34" charset="0"/>
              </a:rPr>
              <a:t>, </a:t>
            </a:r>
            <a:r>
              <a:rPr lang="en-US" sz="1400" dirty="0" err="1" smtClean="0">
                <a:latin typeface="Calibri" panose="020F0502020204030204" pitchFamily="34" charset="0"/>
              </a:rPr>
              <a:t>n_features</a:t>
            </a:r>
            <a:r>
              <a:rPr lang="en-US" sz="1400" dirty="0" smtClean="0">
                <a:latin typeface="Calibri" panose="020F0502020204030204" pitchFamily="34" charset="0"/>
              </a:rPr>
              <a:t>] </a:t>
            </a:r>
            <a:r>
              <a:rPr lang="en-US" sz="1400" dirty="0">
                <a:latin typeface="Calibri" panose="020F0502020204030204" pitchFamily="34" charset="0"/>
              </a:rPr>
              <a:t>holding the training samples, and an array Y of integer values, size [</a:t>
            </a:r>
            <a:r>
              <a:rPr lang="en-US" sz="1400" dirty="0" err="1">
                <a:latin typeface="Calibri" panose="020F0502020204030204" pitchFamily="34" charset="0"/>
              </a:rPr>
              <a:t>n_samples</a:t>
            </a:r>
            <a:r>
              <a:rPr lang="en-US" sz="1400" dirty="0">
                <a:latin typeface="Calibri" panose="020F0502020204030204" pitchFamily="34" charset="0"/>
              </a:rPr>
              <a:t>], holding the class labels for the training samples</a:t>
            </a:r>
            <a:r>
              <a:rPr lang="en-US" sz="1400" dirty="0" smtClean="0">
                <a:latin typeface="Calibri" panose="020F0502020204030204" pitchFamily="34" charset="0"/>
              </a:rPr>
              <a:t>:</a:t>
            </a:r>
            <a:endParaRPr lang="en-US" sz="1400" dirty="0">
              <a:latin typeface="Calibri" panose="020F0502020204030204" pitchFamily="34" charset="0"/>
            </a:endParaRPr>
          </a:p>
          <a:p>
            <a:r>
              <a:rPr lang="en-US" sz="1400" dirty="0">
                <a:latin typeface="Calibri" panose="020F0502020204030204" pitchFamily="34" charset="0"/>
              </a:rPr>
              <a:t>&gt;&gt;&gt; from </a:t>
            </a:r>
            <a:r>
              <a:rPr lang="en-US" sz="1400" dirty="0" err="1">
                <a:latin typeface="Calibri" panose="020F0502020204030204" pitchFamily="34" charset="0"/>
              </a:rPr>
              <a:t>sklearn</a:t>
            </a:r>
            <a:r>
              <a:rPr lang="en-US" sz="1400" dirty="0">
                <a:latin typeface="Calibri" panose="020F0502020204030204" pitchFamily="34" charset="0"/>
              </a:rPr>
              <a:t> import tree</a:t>
            </a:r>
          </a:p>
          <a:p>
            <a:r>
              <a:rPr lang="en-US" sz="1400" dirty="0">
                <a:latin typeface="Calibri" panose="020F0502020204030204" pitchFamily="34" charset="0"/>
              </a:rPr>
              <a:t>&gt;&gt;&gt; X = </a:t>
            </a:r>
            <a:r>
              <a:rPr lang="en-US" sz="1400" dirty="0" smtClean="0">
                <a:latin typeface="Calibri" panose="020F0502020204030204" pitchFamily="34" charset="0"/>
              </a:rPr>
              <a:t>[</a:t>
            </a:r>
            <a:r>
              <a:rPr lang="en-US" sz="1400" dirty="0" err="1" smtClean="0">
                <a:latin typeface="Calibri" panose="020F0502020204030204" pitchFamily="34" charset="0"/>
              </a:rPr>
              <a:t>n_samples</a:t>
            </a:r>
            <a:r>
              <a:rPr lang="en-US" sz="1400" dirty="0">
                <a:latin typeface="Calibri" panose="020F0502020204030204" pitchFamily="34" charset="0"/>
              </a:rPr>
              <a:t>, </a:t>
            </a:r>
            <a:r>
              <a:rPr lang="en-US" sz="1400" dirty="0" err="1" smtClean="0">
                <a:latin typeface="Calibri" panose="020F0502020204030204" pitchFamily="34" charset="0"/>
              </a:rPr>
              <a:t>n_features</a:t>
            </a:r>
            <a:r>
              <a:rPr lang="en-US" sz="1400" dirty="0" smtClean="0">
                <a:latin typeface="Calibri" panose="020F0502020204030204" pitchFamily="34" charset="0"/>
              </a:rPr>
              <a:t>]</a:t>
            </a:r>
            <a:endParaRPr lang="en-US" sz="1400" dirty="0">
              <a:latin typeface="Calibri" panose="020F0502020204030204" pitchFamily="34" charset="0"/>
            </a:endParaRPr>
          </a:p>
          <a:p>
            <a:r>
              <a:rPr lang="en-US" sz="1400" dirty="0">
                <a:latin typeface="Calibri" panose="020F0502020204030204" pitchFamily="34" charset="0"/>
              </a:rPr>
              <a:t>&gt;&gt;&gt; Y = [</a:t>
            </a:r>
            <a:r>
              <a:rPr lang="en-US" sz="1400" dirty="0" err="1">
                <a:latin typeface="Calibri" panose="020F0502020204030204" pitchFamily="34" charset="0"/>
              </a:rPr>
              <a:t>n_samples</a:t>
            </a:r>
            <a:r>
              <a:rPr lang="en-US" sz="1400" dirty="0" smtClean="0">
                <a:latin typeface="Calibri" panose="020F0502020204030204" pitchFamily="34" charset="0"/>
              </a:rPr>
              <a:t>]</a:t>
            </a:r>
          </a:p>
          <a:p>
            <a:r>
              <a:rPr lang="en-US" sz="1400" dirty="0" smtClean="0">
                <a:latin typeface="Calibri" panose="020F0502020204030204" pitchFamily="34" charset="0"/>
              </a:rPr>
              <a:t>&gt;&gt;&gt; </a:t>
            </a:r>
            <a:r>
              <a:rPr lang="en-US" sz="1400" dirty="0" err="1" smtClean="0">
                <a:latin typeface="Calibri" panose="020F0502020204030204" pitchFamily="34" charset="0"/>
              </a:rPr>
              <a:t>clf</a:t>
            </a:r>
            <a:r>
              <a:rPr lang="en-US" sz="1400" dirty="0" smtClean="0">
                <a:latin typeface="Calibri" panose="020F0502020204030204" pitchFamily="34" charset="0"/>
              </a:rPr>
              <a:t> = </a:t>
            </a:r>
            <a:r>
              <a:rPr lang="en-US" sz="1400" dirty="0" err="1" smtClean="0">
                <a:latin typeface="Calibri" panose="020F0502020204030204" pitchFamily="34" charset="0"/>
              </a:rPr>
              <a:t>tree.DecisionTreeClassifier</a:t>
            </a:r>
            <a:r>
              <a:rPr lang="en-US" sz="1400" dirty="0" smtClean="0">
                <a:latin typeface="Calibri" panose="020F0502020204030204" pitchFamily="34" charset="0"/>
              </a:rPr>
              <a:t>()</a:t>
            </a:r>
          </a:p>
          <a:p>
            <a:r>
              <a:rPr lang="en-US" sz="1400" dirty="0" smtClean="0">
                <a:latin typeface="Calibri" panose="020F0502020204030204" pitchFamily="34" charset="0"/>
              </a:rPr>
              <a:t>&gt;&gt;&gt; </a:t>
            </a:r>
            <a:r>
              <a:rPr lang="en-US" sz="1400" dirty="0" err="1">
                <a:latin typeface="Calibri" panose="020F0502020204030204" pitchFamily="34" charset="0"/>
              </a:rPr>
              <a:t>clf</a:t>
            </a:r>
            <a:r>
              <a:rPr lang="en-US" sz="1400" dirty="0">
                <a:latin typeface="Calibri" panose="020F0502020204030204" pitchFamily="34" charset="0"/>
              </a:rPr>
              <a:t> = </a:t>
            </a:r>
            <a:r>
              <a:rPr lang="en-US" sz="1400" dirty="0" err="1">
                <a:latin typeface="Calibri" panose="020F0502020204030204" pitchFamily="34" charset="0"/>
              </a:rPr>
              <a:t>clf.fit</a:t>
            </a:r>
            <a:r>
              <a:rPr lang="en-US" sz="1400" dirty="0">
                <a:latin typeface="Calibri" panose="020F0502020204030204" pitchFamily="34" charset="0"/>
              </a:rPr>
              <a:t>(X, Y)</a:t>
            </a:r>
          </a:p>
          <a:p>
            <a:r>
              <a:rPr lang="en-US" sz="1400" dirty="0">
                <a:latin typeface="Calibri" panose="020F0502020204030204" pitchFamily="34" charset="0"/>
              </a:rPr>
              <a:t>After being fitted, the model can then be used to predict the class of samples:</a:t>
            </a:r>
          </a:p>
          <a:p>
            <a:r>
              <a:rPr lang="en-US" sz="1400" dirty="0">
                <a:latin typeface="Calibri" panose="020F0502020204030204" pitchFamily="34" charset="0"/>
              </a:rPr>
              <a:t>&gt;&gt;&gt;</a:t>
            </a:r>
          </a:p>
          <a:p>
            <a:r>
              <a:rPr lang="en-US" sz="1400" dirty="0">
                <a:latin typeface="Calibri" panose="020F0502020204030204" pitchFamily="34" charset="0"/>
              </a:rPr>
              <a:t>&gt;&gt;&gt; </a:t>
            </a:r>
            <a:r>
              <a:rPr lang="en-US" sz="1400" dirty="0" err="1" smtClean="0">
                <a:latin typeface="Calibri" panose="020F0502020204030204" pitchFamily="34" charset="0"/>
              </a:rPr>
              <a:t>clf.predict</a:t>
            </a:r>
            <a:r>
              <a:rPr lang="en-US" sz="1400" dirty="0" smtClean="0">
                <a:latin typeface="Calibri" panose="020F0502020204030204" pitchFamily="34" charset="0"/>
              </a:rPr>
              <a:t>(</a:t>
            </a:r>
            <a:r>
              <a:rPr lang="en-US" sz="1400" dirty="0" err="1" smtClean="0">
                <a:latin typeface="Calibri" panose="020F0502020204030204" pitchFamily="34" charset="0"/>
              </a:rPr>
              <a:t>Y_prob</a:t>
            </a:r>
            <a:r>
              <a:rPr lang="en-US" sz="1400" dirty="0" smtClean="0">
                <a:latin typeface="Calibri" panose="020F0502020204030204" pitchFamily="34" charset="0"/>
              </a:rPr>
              <a:t>)</a:t>
            </a:r>
            <a:endParaRPr lang="en-US" sz="1400" dirty="0">
              <a:latin typeface="Calibri" panose="020F0502020204030204" pitchFamily="34" charset="0"/>
            </a:endParaRPr>
          </a:p>
          <a:p>
            <a:r>
              <a:rPr lang="en-US" sz="1400" dirty="0" smtClean="0">
                <a:latin typeface="Calibri" panose="020F0502020204030204" pitchFamily="34" charset="0"/>
              </a:rPr>
              <a:t>output</a:t>
            </a:r>
          </a:p>
          <a:p>
            <a:endParaRPr lang="en-US" sz="1400" dirty="0" smtClean="0">
              <a:latin typeface="Calibri" panose="020F0502020204030204" pitchFamily="34" charset="0"/>
            </a:endParaRPr>
          </a:p>
        </p:txBody>
      </p:sp>
    </p:spTree>
    <p:extLst>
      <p:ext uri="{BB962C8B-B14F-4D97-AF65-F5344CB8AC3E}">
        <p14:creationId xmlns:p14="http://schemas.microsoft.com/office/powerpoint/2010/main" val="4690113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345</TotalTime>
  <Words>549</Words>
  <Application>Microsoft Office PowerPoint</Application>
  <PresentationFormat>Widescreen</PresentationFormat>
  <Paragraphs>101</Paragraphs>
  <Slides>21</Slides>
  <Notes>18</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Ion Boardroom</vt:lpstr>
      <vt:lpstr>Otto Group Product Classification Challenge CS 6350- Big data Management and Analytics       </vt:lpstr>
      <vt:lpstr>Problem Description:  The Otto Group is one of the world’s biggest e-commerce companies, with subsidiaries in more than 20 countries. They are selling million of products world wide everyday, with thousand products being added to their product line. A consistent analysis of the performance of products is crucial. However, due to our diverse global infrastructure, many identical products classified differently. Therefore, the quality of product depends on the ability to cluster similar products accurately. The better the classification, the more insights we can generate about product range.  </vt:lpstr>
      <vt:lpstr>Data Set Description</vt:lpstr>
      <vt:lpstr>INDUCTION</vt:lpstr>
      <vt:lpstr>Models built</vt:lpstr>
      <vt:lpstr>Pseudo Code</vt:lpstr>
      <vt:lpstr>Technologies</vt:lpstr>
      <vt:lpstr>Decision Tree</vt:lpstr>
      <vt:lpstr>Decision Tree</vt:lpstr>
      <vt:lpstr>Decision Tree Classifier</vt:lpstr>
      <vt:lpstr>Nearest Neighbor(K-NN)</vt:lpstr>
      <vt:lpstr>Support Vector Machines(SVM)</vt:lpstr>
      <vt:lpstr>Naïve Based</vt:lpstr>
      <vt:lpstr>Random Forest</vt:lpstr>
      <vt:lpstr>Testing</vt:lpstr>
      <vt:lpstr>Visualization</vt:lpstr>
      <vt:lpstr>Visualization- naïve based</vt:lpstr>
      <vt:lpstr>Visualization-K-nn </vt:lpstr>
      <vt:lpstr>Visualization- Random Forest</vt:lpstr>
      <vt:lpstr>Visualization- Decision Tree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Description:  The Otto Group is one of the world’s biggest e-commerce companies, with subsidiaries in more than 20 countries. We are selling million of products world wide everyday, with thousand products being added to our product line. A consistent analysis of the performance of our products is crucial. However, due to our diverse global infrastructure, many identical products classified differently. Therefore, the quality of product depends on the ability to cluster similar products accurately. The better the classification, the more insights we can generate about our product range.</dc:title>
  <dc:creator>Adidamu, Shashank Dwarakanath</dc:creator>
  <cp:lastModifiedBy>Kiran</cp:lastModifiedBy>
  <cp:revision>32</cp:revision>
  <dcterms:created xsi:type="dcterms:W3CDTF">2015-05-11T00:19:46Z</dcterms:created>
  <dcterms:modified xsi:type="dcterms:W3CDTF">2015-05-11T18:59:50Z</dcterms:modified>
</cp:coreProperties>
</file>